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453" r:id="rId2"/>
    <p:sldId id="452" r:id="rId3"/>
    <p:sldId id="454" r:id="rId4"/>
    <p:sldId id="455" r:id="rId5"/>
    <p:sldId id="456" r:id="rId6"/>
    <p:sldId id="457" r:id="rId7"/>
    <p:sldId id="458" r:id="rId8"/>
    <p:sldId id="459" r:id="rId9"/>
  </p:sldIdLst>
  <p:sldSz cx="18288000" cy="10287000"/>
  <p:notesSz cx="6858000" cy="9144000"/>
  <p:embeddedFontLst>
    <p:embeddedFont>
      <p:font typeface="BIZ UDPゴシック" panose="020B0400000000000000" pitchFamily="50" charset="-128"/>
      <p:regular r:id="rId11"/>
      <p:bold r:id="rId12"/>
    </p:embeddedFont>
    <p:embeddedFont>
      <p:font typeface="Noto Sans JP" panose="020B0200000000000000" pitchFamily="50" charset="-128"/>
      <p:regular r:id="rId13"/>
      <p:bold r:id="rId14"/>
    </p:embeddedFont>
    <p:embeddedFont>
      <p:font typeface="Noto Sans JP Bold" panose="020B0800000000000000" pitchFamily="34" charset="-128"/>
      <p:regular r:id="rId15"/>
      <p:bold r:id="rId16"/>
    </p:embeddedFont>
    <p:embeddedFont>
      <p:font typeface="游ゴシック" panose="020B0400000000000000" pitchFamily="50" charset="-128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E0269F7C-6113-45DC-A704-CE2473166960}">
          <p14:sldIdLst>
            <p14:sldId id="453"/>
            <p14:sldId id="452"/>
            <p14:sldId id="454"/>
            <p14:sldId id="455"/>
            <p14:sldId id="456"/>
            <p14:sldId id="457"/>
            <p14:sldId id="458"/>
            <p14:sldId id="4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31859C"/>
    <a:srgbClr val="1F497D"/>
    <a:srgbClr val="545454"/>
    <a:srgbClr val="004E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7697" autoAdjust="0"/>
  </p:normalViewPr>
  <p:slideViewPr>
    <p:cSldViewPr>
      <p:cViewPr varScale="1">
        <p:scale>
          <a:sx n="55" d="100"/>
          <a:sy n="55" d="100"/>
        </p:scale>
        <p:origin x="3216" y="90"/>
      </p:cViewPr>
      <p:guideLst>
        <p:guide orient="horz" pos="184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F3667-0A8C-40C9-B2F2-86994A217A49}" type="datetimeFigureOut">
              <a:rPr kumimoji="1" lang="ja-JP" altLang="en-US" smtClean="0"/>
              <a:t>2025/11/10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3FAA4-0FCD-4181-B0AB-7186CFE53F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2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77E69-9B7A-ACD8-7783-2787B0F8B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A6A0C4EA-5362-5687-4476-FF3FCD6FE8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0BF96759-3C79-1F29-7BD3-31D14BE993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28841D-AB28-E0D4-748E-14B14BFAB8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1337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2339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09878C-2EB5-D5B7-DE0C-FD5AA5ADD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4C0E2E3F-B060-CD2D-4B16-EC9A868E7E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3CC6DCA6-3EC6-D7CE-A247-1F2BD210AD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993301-0504-937C-604C-E937AFBE3A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4137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1B1472-46AB-BA3F-469A-BF4C9F388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12109F0D-A875-C51E-C3D5-B821BA79A4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9962979-8564-814F-BBFB-0E32956693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22887E3-3067-2A3C-F541-B4795A54C5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6119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28D845-BB4C-31C0-E5C6-1CFD5AEA3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2F788723-AC27-4A97-A5D6-F7ABACEA67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73E0FFE2-885C-6894-C515-BB7EEEF9AA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CCF51C-5DFF-BEEA-2C11-B10A2639AA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8424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CFCEA-3E0E-8F1C-2ACA-9A744F4F2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9E7A774E-F47E-0753-A12D-5866277EF5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FF7D1A92-7C68-4330-95DB-E0798BEE6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3485C5-B522-40BD-C5A6-8724FD252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824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B44443-F039-D17D-E29E-565B3CA43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9358C5A0-2B0E-4333-0D5D-1AA28D202B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55D71754-0A64-0C06-A03E-0B9D425B79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E6DC0E4-42D1-7927-33A1-AA97A63381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3820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A9AE3-1B53-BBA6-05BF-30CDC1690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DFF9FD44-1534-CA3C-99BC-F00DFA986E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A10D3BF0-6E3F-5925-D84A-97F3377CCE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858B960-F55D-0240-6A01-8B3F998ED4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4335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C2EE71-E0CA-CB56-7518-482DBD402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BC1692E-564F-7E79-4A0E-1471577FDE97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36BFBC4-8B1B-9870-1797-428DCD6FFFEE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D2D0AAF-1052-D358-8433-5FC26FE2AE72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2100B112-0F69-2B72-5A4F-73CAF8D01AAC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4365C59-710C-E21B-8483-821EEEDA4B7F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研修を受けての気づき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12" name="Freeform 18">
            <a:extLst>
              <a:ext uri="{FF2B5EF4-FFF2-40B4-BE49-F238E27FC236}">
                <a16:creationId xmlns:a16="http://schemas.microsoft.com/office/drawing/2014/main" id="{CC14FC53-8ED5-9649-2CBB-5F906F1DA566}"/>
              </a:ext>
            </a:extLst>
          </p:cNvPr>
          <p:cNvSpPr/>
          <p:nvPr/>
        </p:nvSpPr>
        <p:spPr>
          <a:xfrm>
            <a:off x="626382" y="1284991"/>
            <a:ext cx="88224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16" name="TextBox 19">
            <a:extLst>
              <a:ext uri="{FF2B5EF4-FFF2-40B4-BE49-F238E27FC236}">
                <a16:creationId xmlns:a16="http://schemas.microsoft.com/office/drawing/2014/main" id="{7C3C03EB-D377-84D6-2A3D-A0DF27CBC4D2}"/>
              </a:ext>
            </a:extLst>
          </p:cNvPr>
          <p:cNvSpPr txBox="1"/>
          <p:nvPr/>
        </p:nvSpPr>
        <p:spPr>
          <a:xfrm>
            <a:off x="859284" y="1332398"/>
            <a:ext cx="8441192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講座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11-2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3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 国内販売物流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(CMJ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舞浜倉庫見学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 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より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1B328C81-ABEC-43B9-EC74-687B7C1E3F2A}"/>
              </a:ext>
            </a:extLst>
          </p:cNvPr>
          <p:cNvSpPr/>
          <p:nvPr/>
        </p:nvSpPr>
        <p:spPr>
          <a:xfrm>
            <a:off x="1524000" y="2995734"/>
            <a:ext cx="5867400" cy="245256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9DADC497-63DC-5AAD-AFA4-ECA4E467E9CB}"/>
              </a:ext>
            </a:extLst>
          </p:cNvPr>
          <p:cNvSpPr/>
          <p:nvPr/>
        </p:nvSpPr>
        <p:spPr>
          <a:xfrm>
            <a:off x="10287000" y="2995733"/>
            <a:ext cx="5867400" cy="2452559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76ECFEB9-B5C1-9FDC-A2D7-34757FEB5879}"/>
              </a:ext>
            </a:extLst>
          </p:cNvPr>
          <p:cNvSpPr txBox="1"/>
          <p:nvPr/>
        </p:nvSpPr>
        <p:spPr>
          <a:xfrm>
            <a:off x="2150608" y="3208308"/>
            <a:ext cx="4707392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コスト課内で蓄積データ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(Excel)</a:t>
            </a:r>
            <a:endParaRPr lang="en-US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4" name="TextBox 17">
            <a:extLst>
              <a:ext uri="{FF2B5EF4-FFF2-40B4-BE49-F238E27FC236}">
                <a16:creationId xmlns:a16="http://schemas.microsoft.com/office/drawing/2014/main" id="{A03E0C37-26D6-076F-42EB-38EDC9C7DF06}"/>
              </a:ext>
            </a:extLst>
          </p:cNvPr>
          <p:cNvSpPr txBox="1"/>
          <p:nvPr/>
        </p:nvSpPr>
        <p:spPr>
          <a:xfrm>
            <a:off x="2096383" y="3790215"/>
            <a:ext cx="5006350" cy="83099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dirty="0">
                <a:solidFill>
                  <a:srgbClr val="545454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/>
                <a:sym typeface="Noto Sans JP Bold"/>
              </a:rPr>
              <a:t>コスト課内で蓄積データが点在</a:t>
            </a:r>
            <a:endParaRPr lang="en-US" altLang="ja-JP" dirty="0">
              <a:solidFill>
                <a:srgbClr val="545454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/>
              <a:sym typeface="Noto Sans JP Bold"/>
            </a:endParaRPr>
          </a:p>
          <a:p>
            <a:r>
              <a:rPr lang="ja-JP" altLang="en-US" dirty="0">
                <a:solidFill>
                  <a:srgbClr val="545454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/>
                <a:sym typeface="Noto Sans JP Bold"/>
              </a:rPr>
              <a:t>情報取得や意思決定の判断材料とする際</a:t>
            </a:r>
            <a:endParaRPr lang="en-US" altLang="ja-JP" dirty="0">
              <a:solidFill>
                <a:srgbClr val="545454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/>
              <a:sym typeface="Noto Sans JP Bold"/>
            </a:endParaRPr>
          </a:p>
          <a:p>
            <a:r>
              <a:rPr lang="ja-JP" altLang="en-US" dirty="0">
                <a:solidFill>
                  <a:srgbClr val="545454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/>
                <a:sym typeface="Noto Sans JP Bold"/>
              </a:rPr>
              <a:t>都度データの加工や整理を行い時間がかかる</a:t>
            </a:r>
            <a:endParaRPr lang="en-US" altLang="ja-JP" dirty="0">
              <a:solidFill>
                <a:srgbClr val="545454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/>
              <a:sym typeface="Noto Sans JP Bold"/>
            </a:endParaRPr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184A6F21-B202-F239-5884-3AC956B2E4EE}"/>
              </a:ext>
            </a:extLst>
          </p:cNvPr>
          <p:cNvSpPr txBox="1"/>
          <p:nvPr/>
        </p:nvSpPr>
        <p:spPr>
          <a:xfrm>
            <a:off x="10591800" y="3239086"/>
            <a:ext cx="5359059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BI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ツール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(Tableau)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で蓄積データを可視化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6" name="二等辺三角形 25">
            <a:extLst>
              <a:ext uri="{FF2B5EF4-FFF2-40B4-BE49-F238E27FC236}">
                <a16:creationId xmlns:a16="http://schemas.microsoft.com/office/drawing/2014/main" id="{5F0DA2AC-5AB5-91F1-6BF2-8250F6BFAD63}"/>
              </a:ext>
            </a:extLst>
          </p:cNvPr>
          <p:cNvSpPr/>
          <p:nvPr/>
        </p:nvSpPr>
        <p:spPr>
          <a:xfrm rot="5400000">
            <a:off x="8554581" y="3830846"/>
            <a:ext cx="558351" cy="477089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94E02908-3036-20C0-3BC3-79C4FBCB935A}"/>
              </a:ext>
            </a:extLst>
          </p:cNvPr>
          <p:cNvSpPr/>
          <p:nvPr/>
        </p:nvSpPr>
        <p:spPr>
          <a:xfrm>
            <a:off x="1524000" y="2400300"/>
            <a:ext cx="5867400" cy="595434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課題</a:t>
            </a: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487B02CC-23CD-3A35-B1D4-F0BD9FA0A9AA}"/>
              </a:ext>
            </a:extLst>
          </p:cNvPr>
          <p:cNvSpPr/>
          <p:nvPr/>
        </p:nvSpPr>
        <p:spPr>
          <a:xfrm>
            <a:off x="10287000" y="2400300"/>
            <a:ext cx="5867400" cy="59543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アクション</a:t>
            </a:r>
          </a:p>
        </p:txBody>
      </p:sp>
      <p:sp>
        <p:nvSpPr>
          <p:cNvPr id="31" name="TextBox 17">
            <a:extLst>
              <a:ext uri="{FF2B5EF4-FFF2-40B4-BE49-F238E27FC236}">
                <a16:creationId xmlns:a16="http://schemas.microsoft.com/office/drawing/2014/main" id="{3F37E1B1-3F9E-3AC4-FEA2-07BB274187C5}"/>
              </a:ext>
            </a:extLst>
          </p:cNvPr>
          <p:cNvSpPr txBox="1"/>
          <p:nvPr/>
        </p:nvSpPr>
        <p:spPr>
          <a:xfrm>
            <a:off x="10820400" y="3751302"/>
            <a:ext cx="5130459" cy="553998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dirty="0">
                <a:solidFill>
                  <a:srgbClr val="545454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/>
                <a:sym typeface="Noto Sans JP Bold"/>
              </a:rPr>
              <a:t>見たいデータを瞬時に可視化する仕組みを作り、</a:t>
            </a:r>
            <a:endParaRPr lang="en-US" altLang="ja-JP" dirty="0">
              <a:solidFill>
                <a:srgbClr val="545454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/>
              <a:sym typeface="Noto Sans JP Bold"/>
            </a:endParaRPr>
          </a:p>
          <a:p>
            <a:r>
              <a:rPr lang="ja-JP" altLang="en-US" dirty="0">
                <a:solidFill>
                  <a:srgbClr val="545454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/>
                <a:sym typeface="Noto Sans JP Bold"/>
              </a:rPr>
              <a:t>データ加工負荷削減や意思決定の判断拡充資料に</a:t>
            </a:r>
            <a:endParaRPr lang="en-US" altLang="ja-JP" dirty="0">
              <a:solidFill>
                <a:srgbClr val="545454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/>
              <a:sym typeface="Noto Sans JP Bold"/>
            </a:endParaRPr>
          </a:p>
        </p:txBody>
      </p:sp>
      <p:sp>
        <p:nvSpPr>
          <p:cNvPr id="32" name="Freeform 18">
            <a:extLst>
              <a:ext uri="{FF2B5EF4-FFF2-40B4-BE49-F238E27FC236}">
                <a16:creationId xmlns:a16="http://schemas.microsoft.com/office/drawing/2014/main" id="{664B8650-C674-33DF-8AED-DA748BD76881}"/>
              </a:ext>
            </a:extLst>
          </p:cNvPr>
          <p:cNvSpPr/>
          <p:nvPr/>
        </p:nvSpPr>
        <p:spPr>
          <a:xfrm>
            <a:off x="626382" y="6086693"/>
            <a:ext cx="5867400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33" name="TextBox 19">
            <a:extLst>
              <a:ext uri="{FF2B5EF4-FFF2-40B4-BE49-F238E27FC236}">
                <a16:creationId xmlns:a16="http://schemas.microsoft.com/office/drawing/2014/main" id="{89D511CE-4124-B132-AF9D-3EA99C992474}"/>
              </a:ext>
            </a:extLst>
          </p:cNvPr>
          <p:cNvSpPr txBox="1"/>
          <p:nvPr/>
        </p:nvSpPr>
        <p:spPr>
          <a:xfrm>
            <a:off x="610053" y="6134100"/>
            <a:ext cx="5867400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施策実現までのプロセス・懸念点</a:t>
            </a:r>
            <a:endParaRPr lang="en-US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1026" name="Picture 2" descr="上書き前のデータに復元したい！エクセルを復元する方法 | 富山県黒部市パソコンサポートはおまかせ下さい！">
            <a:extLst>
              <a:ext uri="{FF2B5EF4-FFF2-40B4-BE49-F238E27FC236}">
                <a16:creationId xmlns:a16="http://schemas.microsoft.com/office/drawing/2014/main" id="{31630CC3-AFBE-6D1A-0ED0-ADD23D864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872" y="4668619"/>
            <a:ext cx="6667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上書き前のデータに復元したい！エクセルを復元する方法 | 富山県黒部市パソコンサポートはおまかせ下さい！">
            <a:extLst>
              <a:ext uri="{FF2B5EF4-FFF2-40B4-BE49-F238E27FC236}">
                <a16:creationId xmlns:a16="http://schemas.microsoft.com/office/drawing/2014/main" id="{821309BB-2BE9-D95F-0F75-496577195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001" y="4668619"/>
            <a:ext cx="6667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上書き前のデータに復元したい！エクセルを復元する方法 | 富山県黒部市パソコンサポートはおまかせ下さい！">
            <a:extLst>
              <a:ext uri="{FF2B5EF4-FFF2-40B4-BE49-F238E27FC236}">
                <a16:creationId xmlns:a16="http://schemas.microsoft.com/office/drawing/2014/main" id="{538066D2-0EBE-0FBD-1B99-F8CB709F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130" y="4668619"/>
            <a:ext cx="6667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上書き前のデータに復元したい！エクセルを復元する方法 | 富山県黒部市パソコンサポートはおまかせ下さい！">
            <a:extLst>
              <a:ext uri="{FF2B5EF4-FFF2-40B4-BE49-F238E27FC236}">
                <a16:creationId xmlns:a16="http://schemas.microsoft.com/office/drawing/2014/main" id="{145F02E6-89CD-DA5C-4A37-C4D63C79D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259" y="4668619"/>
            <a:ext cx="6667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ableau Desktopとは？概要をご説明します | KCME TechBlog">
            <a:extLst>
              <a:ext uri="{FF2B5EF4-FFF2-40B4-BE49-F238E27FC236}">
                <a16:creationId xmlns:a16="http://schemas.microsoft.com/office/drawing/2014/main" id="{4B0A4105-8702-D828-E4C8-DB5C07BDF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4978" y="4520641"/>
            <a:ext cx="1242549" cy="787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331BFFBA-1E30-D298-552A-313F4A2E8F6B}"/>
              </a:ext>
            </a:extLst>
          </p:cNvPr>
          <p:cNvSpPr/>
          <p:nvPr/>
        </p:nvSpPr>
        <p:spPr>
          <a:xfrm>
            <a:off x="1523999" y="7924447"/>
            <a:ext cx="5333999" cy="13073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Tableau</a:t>
            </a:r>
          </a:p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可視化イメージ案作成</a:t>
            </a: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4366ACC7-3098-CC96-6FB3-E559E1DC986C}"/>
              </a:ext>
            </a:extLst>
          </p:cNvPr>
          <p:cNvSpPr/>
          <p:nvPr/>
        </p:nvSpPr>
        <p:spPr>
          <a:xfrm>
            <a:off x="6858000" y="7924446"/>
            <a:ext cx="6852558" cy="13206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Tableau</a:t>
            </a:r>
          </a:p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作成ダッシュボード精査</a:t>
            </a: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7C2CEEE-1E69-B90A-DFDF-9F5074A7EDCD}"/>
              </a:ext>
            </a:extLst>
          </p:cNvPr>
          <p:cNvSpPr/>
          <p:nvPr/>
        </p:nvSpPr>
        <p:spPr>
          <a:xfrm>
            <a:off x="13710559" y="7924438"/>
            <a:ext cx="2438398" cy="13206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Tableau</a:t>
            </a:r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完成</a:t>
            </a:r>
            <a:endParaRPr kumimoji="1" lang="en-US" altLang="ja-JP" sz="2400" dirty="0">
              <a:solidFill>
                <a:schemeClr val="tx1"/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運用方法決定</a:t>
            </a:r>
          </a:p>
        </p:txBody>
      </p:sp>
      <p:graphicFrame>
        <p:nvGraphicFramePr>
          <p:cNvPr id="57" name="表 56">
            <a:extLst>
              <a:ext uri="{FF2B5EF4-FFF2-40B4-BE49-F238E27FC236}">
                <a16:creationId xmlns:a16="http://schemas.microsoft.com/office/drawing/2014/main" id="{CD164452-7721-8F94-568E-DD9980723595}"/>
              </a:ext>
            </a:extLst>
          </p:cNvPr>
          <p:cNvGraphicFramePr>
            <a:graphicFrameLocks noGrp="1"/>
          </p:cNvGraphicFramePr>
          <p:nvPr/>
        </p:nvGraphicFramePr>
        <p:xfrm>
          <a:off x="1518557" y="7169516"/>
          <a:ext cx="14630400" cy="7416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53848742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95249342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738849716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85947294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57034442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73588335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1277506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4213189677"/>
                    </a:ext>
                  </a:extLst>
                </a:gridCol>
              </a:tblGrid>
              <a:tr h="370840">
                <a:tc gridSpan="8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２５年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342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１月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２月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３月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４月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５月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６月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７月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８月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79190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4599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895019-0CAD-3F92-C32E-26F5C035C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609522E-A396-89B2-1CEE-BF155BEA06A4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21D2111-6793-0723-325E-B61335C64BB3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5485F71-6E1B-8401-0426-6C0A9070E1FF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3A5A45F6-31CF-6ACC-3B25-5D57BD74D162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47F1DC1-898F-5D71-D41C-3C1E925A346C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研修を受けての気づき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3CE4A7ED-1087-C510-05B9-0E0C20EF0032}"/>
              </a:ext>
            </a:extLst>
          </p:cNvPr>
          <p:cNvSpPr txBox="1"/>
          <p:nvPr/>
        </p:nvSpPr>
        <p:spPr>
          <a:xfrm>
            <a:off x="897384" y="2728485"/>
            <a:ext cx="8403092" cy="62786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●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INC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CMJ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の共同である舞浜物流センターを見学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●倉庫を見学している際、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インクジェットプリンターの製品荷姿で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コーナーガード設置が統一されていないことに気づいた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●コーナーガードを削減することが出来れば、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コストダウンにつながるのでは？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➀梱包材費用の削減 ／ ②作業者の工数削減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495DD7F4-FD80-F593-6FBF-8AE5E0B8BBFB}"/>
              </a:ext>
            </a:extLst>
          </p:cNvPr>
          <p:cNvSpPr/>
          <p:nvPr/>
        </p:nvSpPr>
        <p:spPr>
          <a:xfrm>
            <a:off x="626382" y="1284991"/>
            <a:ext cx="88224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41F79334-587C-58A6-F137-4D099A6FF6D9}"/>
              </a:ext>
            </a:extLst>
          </p:cNvPr>
          <p:cNvSpPr txBox="1"/>
          <p:nvPr/>
        </p:nvSpPr>
        <p:spPr>
          <a:xfrm>
            <a:off x="859284" y="1332398"/>
            <a:ext cx="8441192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講座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11-2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3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 国内販売物流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(CMJ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舞浜倉庫見学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 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より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94C179E-4C3D-08EA-47C7-84C778712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1216" y="2728485"/>
            <a:ext cx="6629400" cy="1506042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CB0F0ACC-A0A1-0373-45FD-584A70D65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1216" y="4234527"/>
            <a:ext cx="3724404" cy="3192346"/>
          </a:xfrm>
          <a:prstGeom prst="rect">
            <a:avLst/>
          </a:prstGeom>
        </p:spPr>
      </p:pic>
      <p:pic>
        <p:nvPicPr>
          <p:cNvPr id="11" name="Picture 2" descr="Corner Post Edge Protectors - RDR Packaging">
            <a:extLst>
              <a:ext uri="{FF2B5EF4-FFF2-40B4-BE49-F238E27FC236}">
                <a16:creationId xmlns:a16="http://schemas.microsoft.com/office/drawing/2014/main" id="{45451EAA-1C22-C9B6-FAE0-B2470241E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9175" y="4969653"/>
            <a:ext cx="2630125" cy="196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コストダウンイラスト｜無料イラスト・フリー素材なら「イラストAC」">
            <a:extLst>
              <a:ext uri="{FF2B5EF4-FFF2-40B4-BE49-F238E27FC236}">
                <a16:creationId xmlns:a16="http://schemas.microsoft.com/office/drawing/2014/main" id="{993FD200-A2CE-2BCF-441A-140FAD67E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28270" y="7200900"/>
            <a:ext cx="3314700" cy="2487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二等辺三角形 13">
            <a:extLst>
              <a:ext uri="{FF2B5EF4-FFF2-40B4-BE49-F238E27FC236}">
                <a16:creationId xmlns:a16="http://schemas.microsoft.com/office/drawing/2014/main" id="{BD2C3706-DDDF-7C63-92D4-7EFA35F343A2}"/>
              </a:ext>
            </a:extLst>
          </p:cNvPr>
          <p:cNvSpPr/>
          <p:nvPr/>
        </p:nvSpPr>
        <p:spPr>
          <a:xfrm rot="10800000">
            <a:off x="4292824" y="3830846"/>
            <a:ext cx="558351" cy="477089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二等辺三角形 14">
            <a:extLst>
              <a:ext uri="{FF2B5EF4-FFF2-40B4-BE49-F238E27FC236}">
                <a16:creationId xmlns:a16="http://schemas.microsoft.com/office/drawing/2014/main" id="{385AE43D-A9DF-F89A-392E-CF5BFEDD7CD9}"/>
              </a:ext>
            </a:extLst>
          </p:cNvPr>
          <p:cNvSpPr/>
          <p:nvPr/>
        </p:nvSpPr>
        <p:spPr>
          <a:xfrm rot="10800000">
            <a:off x="4292824" y="6698524"/>
            <a:ext cx="558351" cy="477089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7712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BAF06-D8F8-05B0-8345-DE9E0E2D8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D653EB7-117F-0E49-00DA-E4793D17E116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5943C89-7CC0-CD3E-11D4-8B8AF89935B3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54B1DF8-E3AD-1D23-5FC9-31E5B7CC13A2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12668990-25FC-2E65-1DA9-21DE4F5E17FD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3C61A154-38C9-9401-9826-AFD36E443543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IJ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プリンタ コーナーガード削減検討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6AC3B28C-CB81-820C-7AF7-5171C53D5D1D}"/>
              </a:ext>
            </a:extLst>
          </p:cNvPr>
          <p:cNvSpPr txBox="1"/>
          <p:nvPr/>
        </p:nvSpPr>
        <p:spPr>
          <a:xfrm>
            <a:off x="897384" y="2400300"/>
            <a:ext cx="7772400" cy="70173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●コーナーガード設置製品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CVN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製インクジェットプリンタ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TS5430</a:t>
            </a: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●日本向けのみ、販社要望によりコーナーガード設置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行っていることが判明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●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2025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年以降、日本向け出荷においては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ダメージ対策として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AIR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 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BAG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新対策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右記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を行った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⇒コーナーガード廃止を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CMJ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に再提案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　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2026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年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EOL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製品のため採算見込めず撤退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F9322ADB-F570-FBE2-7671-4D339C0DBEEE}"/>
              </a:ext>
            </a:extLst>
          </p:cNvPr>
          <p:cNvSpPr/>
          <p:nvPr/>
        </p:nvSpPr>
        <p:spPr>
          <a:xfrm>
            <a:off x="626382" y="1284991"/>
            <a:ext cx="2650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D0B28E03-9368-841C-3DB4-5A1221A80210}"/>
              </a:ext>
            </a:extLst>
          </p:cNvPr>
          <p:cNvSpPr txBox="1"/>
          <p:nvPr/>
        </p:nvSpPr>
        <p:spPr>
          <a:xfrm>
            <a:off x="859284" y="1332398"/>
            <a:ext cx="21887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設置の背景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2050" name="Picture 2" descr="PIXUS TS5430：インクジェットプリンター｜個人｜キヤノン">
            <a:extLst>
              <a:ext uri="{FF2B5EF4-FFF2-40B4-BE49-F238E27FC236}">
                <a16:creationId xmlns:a16="http://schemas.microsoft.com/office/drawing/2014/main" id="{CA7AC26F-F86B-6366-4ABE-AFC62A942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199" y="2171701"/>
            <a:ext cx="4402013" cy="2171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0375768B-F415-C8D6-5FC3-CAF8B65A67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731283"/>
              </p:ext>
            </p:extLst>
          </p:nvPr>
        </p:nvGraphicFramePr>
        <p:xfrm>
          <a:off x="10744199" y="4647867"/>
          <a:ext cx="6611814" cy="22107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3938">
                  <a:extLst>
                    <a:ext uri="{9D8B030D-6E8A-4147-A177-3AD203B41FA5}">
                      <a16:colId xmlns:a16="http://schemas.microsoft.com/office/drawing/2014/main" val="4094626903"/>
                    </a:ext>
                  </a:extLst>
                </a:gridCol>
                <a:gridCol w="2203938">
                  <a:extLst>
                    <a:ext uri="{9D8B030D-6E8A-4147-A177-3AD203B41FA5}">
                      <a16:colId xmlns:a16="http://schemas.microsoft.com/office/drawing/2014/main" val="3191610214"/>
                    </a:ext>
                  </a:extLst>
                </a:gridCol>
                <a:gridCol w="2203938">
                  <a:extLst>
                    <a:ext uri="{9D8B030D-6E8A-4147-A177-3AD203B41FA5}">
                      <a16:colId xmlns:a16="http://schemas.microsoft.com/office/drawing/2014/main" val="2555216053"/>
                    </a:ext>
                  </a:extLst>
                </a:gridCol>
              </a:tblGrid>
              <a:tr h="736931"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日本向け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その他仕向け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8928233"/>
                  </a:ext>
                </a:extLst>
              </a:tr>
              <a:tr h="73693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コーナーガード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あり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558482"/>
                  </a:ext>
                </a:extLst>
              </a:tr>
              <a:tr h="736931"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6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過去箱潰れクレーム</a:t>
                      </a:r>
                      <a:endParaRPr kumimoji="1" lang="en-US" altLang="ja-JP" sz="16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l"/>
                      <a:r>
                        <a:rPr kumimoji="1" lang="ja-JP" altLang="en-US" sz="16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販社要望で設置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6546036"/>
                  </a:ext>
                </a:extLst>
              </a:tr>
            </a:tbl>
          </a:graphicData>
        </a:graphic>
      </p:graphicFrame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4A43257-C040-F8D5-45EC-24859ABE630F}"/>
              </a:ext>
            </a:extLst>
          </p:cNvPr>
          <p:cNvSpPr/>
          <p:nvPr/>
        </p:nvSpPr>
        <p:spPr>
          <a:xfrm>
            <a:off x="10744199" y="7429500"/>
            <a:ext cx="6515101" cy="22107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2556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94E15-3C35-5A1B-1E82-47C9EB7DC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C8AF42C-5BC0-CD68-E560-0A22335E61CD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E4BD467-A7DB-A554-5A13-0D4573E0E32F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9958925-6DCC-422B-7DCE-55797FE665C5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183120F2-3D59-F703-7069-82D590D30F38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82D90FE-0F60-7ED4-CD6B-0B9192B8A10C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5BB0AE06-B43F-4209-92F3-945C819B7617}"/>
              </a:ext>
            </a:extLst>
          </p:cNvPr>
          <p:cNvSpPr txBox="1"/>
          <p:nvPr/>
        </p:nvSpPr>
        <p:spPr>
          <a:xfrm>
            <a:off x="897384" y="2400300"/>
            <a:ext cx="7772400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●検討対象を現在業務を担当している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DP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本体に拡大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●下記設置状況確認状況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150F38B9-DD3B-DB4F-B9E3-521603963936}"/>
              </a:ext>
            </a:extLst>
          </p:cNvPr>
          <p:cNvSpPr/>
          <p:nvPr/>
        </p:nvSpPr>
        <p:spPr>
          <a:xfrm>
            <a:off x="626382" y="1284991"/>
            <a:ext cx="2650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B00A9B35-1CD3-6F7B-2DDF-230DB3F15D53}"/>
              </a:ext>
            </a:extLst>
          </p:cNvPr>
          <p:cNvSpPr txBox="1"/>
          <p:nvPr/>
        </p:nvSpPr>
        <p:spPr>
          <a:xfrm>
            <a:off x="859284" y="1332398"/>
            <a:ext cx="21887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背景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877252B7-E156-1932-0121-651BB218B5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3922559"/>
              </p:ext>
            </p:extLst>
          </p:nvPr>
        </p:nvGraphicFramePr>
        <p:xfrm>
          <a:off x="1266092" y="3902653"/>
          <a:ext cx="15497909" cy="50508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987">
                  <a:extLst>
                    <a:ext uri="{9D8B030D-6E8A-4147-A177-3AD203B41FA5}">
                      <a16:colId xmlns:a16="http://schemas.microsoft.com/office/drawing/2014/main" val="4094626903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3191610214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2555216053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2326693487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3351227279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3751830838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979251011"/>
                    </a:ext>
                  </a:extLst>
                </a:gridCol>
              </a:tblGrid>
              <a:tr h="982253"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IJ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プリンタ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LBP(SFP)</a:t>
                      </a: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LBP(MFP)</a:t>
                      </a: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化成品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8928233"/>
                  </a:ext>
                </a:extLst>
              </a:tr>
              <a:tr h="350036"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製以外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製以外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374333"/>
                  </a:ext>
                </a:extLst>
              </a:tr>
              <a:tr h="185141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コーナーガード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※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対象製品は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EOL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予定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あり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あり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558482"/>
                  </a:ext>
                </a:extLst>
              </a:tr>
              <a:tr h="1851417"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kumimoji="1" lang="ja-JP" altLang="en-US" sz="16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包装設計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周辺担当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包装設計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担当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包装設計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周辺担当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(HP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製品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INC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担当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(Inc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製品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包装設計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担当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6546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5680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AF9DB-4A9C-D16E-91A1-185119AD2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C595FFA-59EA-489D-AC67-A5244B631DC9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E9C98C3-6D5B-B934-7948-D43337332123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591673A-9332-C575-3BE1-9D2694C704FF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6DBF936B-CB7F-18D1-4CA0-AC0B4C6FA4C9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A16B71D8-2C50-3B71-4123-EE097EF198DD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902BB9C3-E643-039D-E77E-C4C48F2B206F}"/>
              </a:ext>
            </a:extLst>
          </p:cNvPr>
          <p:cNvSpPr txBox="1"/>
          <p:nvPr/>
        </p:nvSpPr>
        <p:spPr>
          <a:xfrm>
            <a:off x="859284" y="2076110"/>
            <a:ext cx="7772400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●コーナーガード削減に対する意見を販社にヒアリング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●下記設置状況確認状況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2DDCD17B-8E5B-8445-84C6-9F7C19B8B25A}"/>
              </a:ext>
            </a:extLst>
          </p:cNvPr>
          <p:cNvSpPr/>
          <p:nvPr/>
        </p:nvSpPr>
        <p:spPr>
          <a:xfrm>
            <a:off x="626382" y="1284991"/>
            <a:ext cx="3793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DC756FEA-752A-C96F-BD12-B61124FCA6E2}"/>
              </a:ext>
            </a:extLst>
          </p:cNvPr>
          <p:cNvSpPr txBox="1"/>
          <p:nvPr/>
        </p:nvSpPr>
        <p:spPr>
          <a:xfrm>
            <a:off x="859284" y="1332398"/>
            <a:ext cx="32555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ヒアリング結果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F4FBC4F9-7A9D-6DD3-D7FF-EC77EEF773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2251937"/>
              </p:ext>
            </p:extLst>
          </p:nvPr>
        </p:nvGraphicFramePr>
        <p:xfrm>
          <a:off x="1266092" y="3343719"/>
          <a:ext cx="15421707" cy="66053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4308">
                  <a:extLst>
                    <a:ext uri="{9D8B030D-6E8A-4147-A177-3AD203B41FA5}">
                      <a16:colId xmlns:a16="http://schemas.microsoft.com/office/drawing/2014/main" val="4094626903"/>
                    </a:ext>
                  </a:extLst>
                </a:gridCol>
                <a:gridCol w="8346830">
                  <a:extLst>
                    <a:ext uri="{9D8B030D-6E8A-4147-A177-3AD203B41FA5}">
                      <a16:colId xmlns:a16="http://schemas.microsoft.com/office/drawing/2014/main" val="3191610214"/>
                    </a:ext>
                  </a:extLst>
                </a:gridCol>
                <a:gridCol w="5140569">
                  <a:extLst>
                    <a:ext uri="{9D8B030D-6E8A-4147-A177-3AD203B41FA5}">
                      <a16:colId xmlns:a16="http://schemas.microsoft.com/office/drawing/2014/main" val="979251011"/>
                    </a:ext>
                  </a:extLst>
                </a:gridCol>
              </a:tblGrid>
              <a:tr h="430851"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IJ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プリンタ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化成品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8928233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CUSA/CCI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➀ダメージに影響しているように思わない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②コーナーガードなしで問題ない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558482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CENV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➀ダメージに影響しているように思わない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②データで判断すると廃止してもよいのでは？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6546036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➀ダメージに影響しているように思わない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②廃止した方が効率的だと考えている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047328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CMJ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①②廃止しても問題ない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9080663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CCN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①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CCN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の国内輸送時にパレット出荷でコーナーガードがない場合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運送会社がコーナーガード追加して商品を保護しているため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相関性の判断が出来ない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②現状のデータからだと判断できない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0040704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CSPL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①現在コーナーガードなしアイテム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(MF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３０１０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が、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トップダメージモデルとなっている。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②このままコーナーガード有を希望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販売会社から多くの苦情を受けており、破損品は空箱交換等が必要で、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追加費用になっている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現時点でコーナーガードなしのアイテムも、コーナーガードを付けてほしい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71532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0764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B731F-A1F5-2464-7B3D-80CAA8DAE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BF7F788-EBF0-396A-9A73-D98BCB1AE1B7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7163945-346D-728A-3144-2B637C7F898D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01D0DA3-1A73-02BC-6378-1974AB3120BE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264714DA-CF20-9FCB-9035-CE49C07A3F9E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052A8008-2E0B-9421-5BBB-AF63FF2FEE8F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C28971ED-1FDC-E241-7148-A84FE4FE9B0A}"/>
              </a:ext>
            </a:extLst>
          </p:cNvPr>
          <p:cNvSpPr/>
          <p:nvPr/>
        </p:nvSpPr>
        <p:spPr>
          <a:xfrm>
            <a:off x="626382" y="1284991"/>
            <a:ext cx="3793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1182B21F-9280-86D3-D81B-19A5428E6EE2}"/>
              </a:ext>
            </a:extLst>
          </p:cNvPr>
          <p:cNvSpPr txBox="1"/>
          <p:nvPr/>
        </p:nvSpPr>
        <p:spPr>
          <a:xfrm>
            <a:off x="859284" y="1332398"/>
            <a:ext cx="32555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今後の流れ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F0EE380-0383-3A58-B6D0-FB63400CBF77}"/>
              </a:ext>
            </a:extLst>
          </p:cNvPr>
          <p:cNvSpPr/>
          <p:nvPr/>
        </p:nvSpPr>
        <p:spPr>
          <a:xfrm>
            <a:off x="1523999" y="3317791"/>
            <a:ext cx="5333999" cy="26371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コーナーガード廃止運用テスト</a:t>
            </a:r>
            <a:endParaRPr kumimoji="1" lang="en-US" altLang="ja-JP" sz="2400" dirty="0">
              <a:solidFill>
                <a:schemeClr val="tx1"/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CVN</a:t>
            </a:r>
          </a:p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・倉庫荷役</a:t>
            </a:r>
            <a:endParaRPr kumimoji="1" lang="en-US" altLang="ja-JP" sz="2400" dirty="0">
              <a:solidFill>
                <a:schemeClr val="tx1"/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・輸送</a:t>
            </a:r>
            <a:r>
              <a:rPr kumimoji="1" lang="en-US" altLang="ja-JP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(</a:t>
            </a:r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倉庫⇒港</a:t>
            </a:r>
            <a:r>
              <a:rPr kumimoji="1" lang="en-US" altLang="ja-JP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)</a:t>
            </a:r>
            <a:endParaRPr kumimoji="1" lang="ja-JP" altLang="en-US" sz="2400" dirty="0">
              <a:solidFill>
                <a:schemeClr val="tx1"/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E5C7B90-B87C-C7F4-952E-175A70DA650C}"/>
              </a:ext>
            </a:extLst>
          </p:cNvPr>
          <p:cNvSpPr/>
          <p:nvPr/>
        </p:nvSpPr>
        <p:spPr>
          <a:xfrm>
            <a:off x="6858000" y="3317790"/>
            <a:ext cx="6852558" cy="26639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INC</a:t>
            </a:r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事業調整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007B1E8-60CB-CFEE-58F2-1C7DB8C62C14}"/>
              </a:ext>
            </a:extLst>
          </p:cNvPr>
          <p:cNvSpPr/>
          <p:nvPr/>
        </p:nvSpPr>
        <p:spPr>
          <a:xfrm>
            <a:off x="13710559" y="3317782"/>
            <a:ext cx="2438398" cy="26639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運用開始</a:t>
            </a:r>
          </a:p>
        </p:txBody>
      </p:sp>
      <p:graphicFrame>
        <p:nvGraphicFramePr>
          <p:cNvPr id="12" name="表 11">
            <a:extLst>
              <a:ext uri="{FF2B5EF4-FFF2-40B4-BE49-F238E27FC236}">
                <a16:creationId xmlns:a16="http://schemas.microsoft.com/office/drawing/2014/main" id="{B6DE89E2-AF78-738B-F9A8-F91423A4B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616439"/>
              </p:ext>
            </p:extLst>
          </p:nvPr>
        </p:nvGraphicFramePr>
        <p:xfrm>
          <a:off x="1518557" y="2562860"/>
          <a:ext cx="14630400" cy="7416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53848742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95249342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738849716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85947294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57034442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73588335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1277506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4213189677"/>
                    </a:ext>
                  </a:extLst>
                </a:gridCol>
              </a:tblGrid>
              <a:tr h="370840">
                <a:tc gridSpan="8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２５年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342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１月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２月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３月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４月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５月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６月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７月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８月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79190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2843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825D9-2694-E4C9-4D4E-345C2EA7D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40FC80F-7E69-ACF0-2AF9-415B8ADBC370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2B6B3B8-C413-E387-65F4-2C07A89D9C00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BD1EEA1-387F-0DAD-FCC0-F9A783CE1A52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8E1120AA-DD53-6A96-EAF3-7657291FEB30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6418B8D-FD9A-3994-77FC-5882D4B23E00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16F1EE19-8720-ADCA-62BD-DA4E69AADA5F}"/>
              </a:ext>
            </a:extLst>
          </p:cNvPr>
          <p:cNvSpPr/>
          <p:nvPr/>
        </p:nvSpPr>
        <p:spPr>
          <a:xfrm>
            <a:off x="626382" y="1284991"/>
            <a:ext cx="3793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4865E242-968A-DD86-F36F-B18D9EED84EC}"/>
              </a:ext>
            </a:extLst>
          </p:cNvPr>
          <p:cNvSpPr txBox="1"/>
          <p:nvPr/>
        </p:nvSpPr>
        <p:spPr>
          <a:xfrm>
            <a:off x="859284" y="1332398"/>
            <a:ext cx="32555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期待効果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0" name="Freeform 18">
            <a:extLst>
              <a:ext uri="{FF2B5EF4-FFF2-40B4-BE49-F238E27FC236}">
                <a16:creationId xmlns:a16="http://schemas.microsoft.com/office/drawing/2014/main" id="{F2650C02-0359-83FE-8A02-7D66F1EDB25D}"/>
              </a:ext>
            </a:extLst>
          </p:cNvPr>
          <p:cNvSpPr/>
          <p:nvPr/>
        </p:nvSpPr>
        <p:spPr>
          <a:xfrm>
            <a:off x="593724" y="5636044"/>
            <a:ext cx="3793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13" name="TextBox 19">
            <a:extLst>
              <a:ext uri="{FF2B5EF4-FFF2-40B4-BE49-F238E27FC236}">
                <a16:creationId xmlns:a16="http://schemas.microsoft.com/office/drawing/2014/main" id="{CC814676-CA20-29C2-38D5-EA4336B980B2}"/>
              </a:ext>
            </a:extLst>
          </p:cNvPr>
          <p:cNvSpPr txBox="1"/>
          <p:nvPr/>
        </p:nvSpPr>
        <p:spPr>
          <a:xfrm>
            <a:off x="826626" y="5683451"/>
            <a:ext cx="32555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今後の課題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558F327A-3262-292E-E570-1C6611DC8C53}"/>
              </a:ext>
            </a:extLst>
          </p:cNvPr>
          <p:cNvSpPr txBox="1"/>
          <p:nvPr/>
        </p:nvSpPr>
        <p:spPr>
          <a:xfrm>
            <a:off x="897384" y="2400300"/>
            <a:ext cx="7772400" cy="16004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コーナーガード出荷実績：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コーナーガード購入価格：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年間効果金額：約</a:t>
            </a:r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〇〇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万円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1257275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215F8-AEAD-96AA-CE1D-9F5AB1FD9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142C36C-C279-D7C3-ABCC-1232F5C75E4D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DB1F1D1-D411-EB93-1337-E01AAF44468D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61EB858-539C-4D86-4DBF-EFB1BE9417E6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F47255F1-519D-2616-7171-649F94A28C8F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1E0F7B81-9298-F3EB-DFF8-0C36F74B1F41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ロジスティクス基礎講座受講の所感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DECF0DFE-1B31-EDBD-A7B4-057D84ADBF33}"/>
              </a:ext>
            </a:extLst>
          </p:cNvPr>
          <p:cNvSpPr/>
          <p:nvPr/>
        </p:nvSpPr>
        <p:spPr>
          <a:xfrm>
            <a:off x="626382" y="1284991"/>
            <a:ext cx="3793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59CCF7DD-F1A3-CF42-A297-7EE5ED9653D5}"/>
              </a:ext>
            </a:extLst>
          </p:cNvPr>
          <p:cNvSpPr txBox="1"/>
          <p:nvPr/>
        </p:nvSpPr>
        <p:spPr>
          <a:xfrm>
            <a:off x="859284" y="1332398"/>
            <a:ext cx="32555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全体を通して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0" name="Freeform 18">
            <a:extLst>
              <a:ext uri="{FF2B5EF4-FFF2-40B4-BE49-F238E27FC236}">
                <a16:creationId xmlns:a16="http://schemas.microsoft.com/office/drawing/2014/main" id="{5A654A77-B288-609D-B8D1-E7E37D1BFCED}"/>
              </a:ext>
            </a:extLst>
          </p:cNvPr>
          <p:cNvSpPr/>
          <p:nvPr/>
        </p:nvSpPr>
        <p:spPr>
          <a:xfrm>
            <a:off x="593724" y="5636044"/>
            <a:ext cx="3793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13" name="TextBox 19">
            <a:extLst>
              <a:ext uri="{FF2B5EF4-FFF2-40B4-BE49-F238E27FC236}">
                <a16:creationId xmlns:a16="http://schemas.microsoft.com/office/drawing/2014/main" id="{55E72AC8-A887-161A-3DA5-DCBE07C24304}"/>
              </a:ext>
            </a:extLst>
          </p:cNvPr>
          <p:cNvSpPr txBox="1"/>
          <p:nvPr/>
        </p:nvSpPr>
        <p:spPr>
          <a:xfrm>
            <a:off x="826626" y="5683451"/>
            <a:ext cx="32555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所感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2C8C6B7E-819C-F4B1-A04C-0FE9C37719EA}"/>
              </a:ext>
            </a:extLst>
          </p:cNvPr>
          <p:cNvSpPr txBox="1"/>
          <p:nvPr/>
        </p:nvSpPr>
        <p:spPr>
          <a:xfrm>
            <a:off x="897384" y="2400300"/>
            <a:ext cx="12056616" cy="2215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現場で見て・気づくことから改善につながることが出来る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三現主義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研修など、外出する機会を有効に生かしコストダウン、費用回収を進めていきたい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また、ロジ基礎全体を通して経済、ニュースが業務につながることを実感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ニュース自動配信ツールを作ってみました。少しは実生活と仕事をつなげて、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仕事に興味・楽しみを見つけていきたい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TextBox 17">
            <a:extLst>
              <a:ext uri="{FF2B5EF4-FFF2-40B4-BE49-F238E27FC236}">
                <a16:creationId xmlns:a16="http://schemas.microsoft.com/office/drawing/2014/main" id="{FB754A36-0629-EBB6-E624-137CBFD0F2DE}"/>
              </a:ext>
            </a:extLst>
          </p:cNvPr>
          <p:cNvSpPr txBox="1"/>
          <p:nvPr/>
        </p:nvSpPr>
        <p:spPr>
          <a:xfrm>
            <a:off x="897384" y="6834237"/>
            <a:ext cx="7772400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本講座で学んだ知識・経験を活かし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様々なフィールドで活躍できる人材になります！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2993449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2102</TotalTime>
  <Words>753</Words>
  <Application>Microsoft Office PowerPoint</Application>
  <PresentationFormat>ユーザー設定</PresentationFormat>
  <Paragraphs>179</Paragraphs>
  <Slides>8</Slides>
  <Notes>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5" baseType="lpstr">
      <vt:lpstr>BIZ UDPゴシック</vt:lpstr>
      <vt:lpstr>Noto Sans JP Bold</vt:lpstr>
      <vt:lpstr>Calibri</vt:lpstr>
      <vt:lpstr>Noto Sans JP</vt:lpstr>
      <vt:lpstr>Arial</vt:lpstr>
      <vt:lpstr>游ゴシック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青　白　シンプル　ビジネス　営業資料　サービスの提案書　プレゼンテーション</dc:title>
  <dc:creator>山下将平</dc:creator>
  <cp:lastModifiedBy>将平 山下</cp:lastModifiedBy>
  <cp:revision>22</cp:revision>
  <dcterms:created xsi:type="dcterms:W3CDTF">2006-08-16T00:00:00Z</dcterms:created>
  <dcterms:modified xsi:type="dcterms:W3CDTF">2025-11-10T14:38:32Z</dcterms:modified>
  <dc:identifier>DAGYqtt70fk</dc:identifier>
</cp:coreProperties>
</file>

<file path=docProps/thumbnail.jpeg>
</file>